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4" r:id="rId4"/>
    <p:sldId id="257" r:id="rId5"/>
    <p:sldId id="259" r:id="rId6"/>
    <p:sldId id="266" r:id="rId7"/>
    <p:sldId id="265" r:id="rId8"/>
    <p:sldId id="267" r:id="rId9"/>
    <p:sldId id="268" r:id="rId10"/>
    <p:sldId id="269" r:id="rId11"/>
    <p:sldId id="260" r:id="rId12"/>
    <p:sldId id="262" r:id="rId13"/>
    <p:sldId id="270" r:id="rId14"/>
    <p:sldId id="271" r:id="rId15"/>
    <p:sldId id="261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7376" y="2924945"/>
            <a:ext cx="10363200" cy="1470025"/>
          </a:xfrm>
        </p:spPr>
        <p:txBody>
          <a:bodyPr>
            <a:normAutofit/>
          </a:bodyPr>
          <a:lstStyle>
            <a:lvl1pPr algn="ctr">
              <a:defRPr sz="40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1776" y="4725144"/>
            <a:ext cx="8534400" cy="8640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12285" y="6474823"/>
            <a:ext cx="17800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0" u="none" dirty="0" smtClean="0">
                <a:solidFill>
                  <a:schemeClr val="bg1"/>
                </a:solidFill>
                <a:latin typeface="+mj-lt"/>
              </a:rPr>
              <a:t>www.hillstonenet.com.cn</a:t>
            </a:r>
            <a:endParaRPr lang="zh-CN" altLang="en-US" sz="1200" b="0" u="none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0829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13440" y="836713"/>
            <a:ext cx="2743200" cy="541947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83840" y="836713"/>
            <a:ext cx="8026400" cy="541947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28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10972800" cy="746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1424" y="1268760"/>
            <a:ext cx="10972800" cy="5019675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  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5413" y="1340768"/>
            <a:ext cx="11041227" cy="489654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626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391478" y="86768"/>
            <a:ext cx="9403093" cy="1470025"/>
          </a:xfrm>
        </p:spPr>
        <p:txBody>
          <a:bodyPr>
            <a:normAutofit/>
          </a:bodyPr>
          <a:lstStyle>
            <a:lvl1pPr algn="ctr">
              <a:defRPr sz="40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835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10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87829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75829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464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5414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15414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99181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99181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402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830" y="1020727"/>
            <a:ext cx="4011084" cy="10072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44963" y="1019870"/>
            <a:ext cx="6815667" cy="50734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87830" y="2027124"/>
            <a:ext cx="4011084" cy="40661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391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8513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20688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75251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3087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51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19403" y="9248"/>
            <a:ext cx="10945216" cy="971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  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340768"/>
            <a:ext cx="11137237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032437" y="6567156"/>
            <a:ext cx="1521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0" u="none" dirty="0" smtClean="0">
                <a:solidFill>
                  <a:schemeClr val="bg1"/>
                </a:solidFill>
                <a:latin typeface="+mj-lt"/>
              </a:rPr>
              <a:t>www.hillstonenet.com.cn</a:t>
            </a:r>
            <a:endParaRPr lang="zh-CN" altLang="en-US" sz="1000" b="0" u="non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623392" y="6397708"/>
            <a:ext cx="828576" cy="559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D1A0F5-0EB7-4CE0-832C-4673E71737B7}" type="slidenum">
              <a:rPr lang="zh-CN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7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Forti Analyzer</a:t>
            </a:r>
            <a:r>
              <a:rPr lang="zh-CN" altLang="en-US" dirty="0" smtClean="0"/>
              <a:t>竞争分析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05650" y="4725144"/>
            <a:ext cx="8534400" cy="864096"/>
          </a:xfrm>
        </p:spPr>
        <p:txBody>
          <a:bodyPr/>
          <a:lstStyle/>
          <a:p>
            <a:r>
              <a:rPr lang="en-US" altLang="zh-CN" dirty="0" smtClean="0"/>
              <a:t>By zhengbin at 20180419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265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649" y="78917"/>
            <a:ext cx="10945216" cy="971480"/>
          </a:xfrm>
        </p:spPr>
        <p:txBody>
          <a:bodyPr/>
          <a:lstStyle/>
          <a:p>
            <a:r>
              <a:rPr lang="en-US" altLang="zh-CN" dirty="0" smtClean="0"/>
              <a:t>NOC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NOC &amp; SOC </a:t>
            </a:r>
            <a:r>
              <a:rPr lang="zh-CN" altLang="en-US" dirty="0" smtClean="0"/>
              <a:t>改版前后的内容项对比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33" y="1905708"/>
            <a:ext cx="2348308" cy="24755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832" y="1829200"/>
            <a:ext cx="2380952" cy="26285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47832" y="4821075"/>
            <a:ext cx="1854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新增： 添加了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endParaRPr lang="en-US" altLang="zh-CN" sz="1200" b="1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200" b="1" dirty="0" smtClean="0">
                <a:solidFill>
                  <a:srgbClr val="FF0000"/>
                </a:solidFill>
              </a:rPr>
              <a:t>失陷主机监控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200" b="1" dirty="0" smtClean="0">
                <a:solidFill>
                  <a:srgbClr val="FF0000"/>
                </a:solidFill>
              </a:rPr>
              <a:t>脆弱性监控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2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3304" y="97310"/>
            <a:ext cx="10515600" cy="869342"/>
          </a:xfrm>
        </p:spPr>
        <p:txBody>
          <a:bodyPr/>
          <a:lstStyle/>
          <a:p>
            <a:r>
              <a:rPr lang="en-US" altLang="zh-CN" dirty="0" smtClean="0"/>
              <a:t>NOC &amp; SOC </a:t>
            </a:r>
            <a:r>
              <a:rPr lang="zh-CN" altLang="en-US" dirty="0" smtClean="0"/>
              <a:t>安全监控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15264" y="1306604"/>
            <a:ext cx="1676736" cy="134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6"/>
                </a:solidFill>
              </a:rPr>
              <a:t>· 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威胁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溯源</a:t>
            </a:r>
            <a:r>
              <a:rPr lang="en-US" altLang="zh-CN" sz="1400" b="1" dirty="0" smtClean="0">
                <a:solidFill>
                  <a:schemeClr val="accent6"/>
                </a:solidFill>
              </a:rPr>
              <a:t>Top10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6"/>
                </a:solidFill>
              </a:rPr>
              <a:t>· 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高危应用</a:t>
            </a:r>
            <a:r>
              <a:rPr lang="en-US" altLang="zh-CN" sz="1400" b="1" dirty="0" smtClean="0">
                <a:solidFill>
                  <a:schemeClr val="accent6"/>
                </a:solidFill>
              </a:rPr>
              <a:t>Top10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6"/>
                </a:solidFill>
              </a:rPr>
              <a:t>· 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终端漏洞</a:t>
            </a:r>
            <a:r>
              <a:rPr lang="en-US" altLang="zh-CN" sz="1400" b="1" dirty="0" smtClean="0">
                <a:solidFill>
                  <a:schemeClr val="accent6"/>
                </a:solidFill>
              </a:rPr>
              <a:t>Top10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6"/>
                </a:solidFill>
              </a:rPr>
              <a:t>· 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失陷主机</a:t>
            </a:r>
            <a:r>
              <a:rPr lang="en-US" altLang="zh-CN" sz="1400" b="1" dirty="0" smtClean="0">
                <a:solidFill>
                  <a:schemeClr val="accent6"/>
                </a:solidFill>
              </a:rPr>
              <a:t>Top10</a:t>
            </a:r>
            <a:endParaRPr lang="en-US" altLang="zh-CN" sz="1400" b="1" dirty="0" smtClean="0">
              <a:solidFill>
                <a:schemeClr val="accent6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237" y="1306604"/>
            <a:ext cx="9894879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NOC &amp; SOC  </a:t>
            </a:r>
            <a:r>
              <a:rPr lang="en-US" altLang="zh-CN" dirty="0" err="1" smtClean="0"/>
              <a:t>Wi-fi</a:t>
            </a:r>
            <a:r>
              <a:rPr lang="en-US" altLang="zh-CN" dirty="0" smtClean="0"/>
              <a:t> </a:t>
            </a:r>
            <a:r>
              <a:rPr lang="zh-CN" altLang="en-US" dirty="0" smtClean="0"/>
              <a:t>监控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226914" y="2907309"/>
            <a:ext cx="308700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6"/>
                </a:solidFill>
              </a:rPr>
              <a:t>· 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合法授权的</a:t>
            </a:r>
            <a:r>
              <a:rPr lang="en-US" altLang="zh-CN" sz="1400" b="1" dirty="0" smtClean="0">
                <a:solidFill>
                  <a:schemeClr val="accent6"/>
                </a:solidFill>
              </a:rPr>
              <a:t>AP </a:t>
            </a:r>
            <a:r>
              <a:rPr lang="zh-CN" altLang="en-US" sz="1400" b="1" u="sng" dirty="0" smtClean="0">
                <a:solidFill>
                  <a:schemeClr val="accent6"/>
                </a:solidFill>
              </a:rPr>
              <a:t>位置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呈现</a:t>
            </a:r>
            <a:endParaRPr lang="en-US" altLang="zh-CN" sz="1400" b="1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6"/>
                </a:solidFill>
              </a:rPr>
              <a:t>· 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非法接入的</a:t>
            </a:r>
            <a:r>
              <a:rPr lang="en-US" altLang="zh-CN" sz="1400" b="1" dirty="0" smtClean="0">
                <a:solidFill>
                  <a:schemeClr val="accent6"/>
                </a:solidFill>
              </a:rPr>
              <a:t>AP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列表，按时长排名</a:t>
            </a:r>
            <a:endParaRPr lang="en-US" altLang="zh-CN" sz="1400" b="1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6"/>
                </a:solidFill>
              </a:rPr>
              <a:t>·  SSID 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上下行流量趋势</a:t>
            </a:r>
            <a:endParaRPr lang="en-US" altLang="zh-CN" sz="1400" b="1" dirty="0" smtClean="0">
              <a:solidFill>
                <a:schemeClr val="accent6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" y="1645921"/>
            <a:ext cx="8575213" cy="419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4272" y="139877"/>
            <a:ext cx="10945216" cy="971480"/>
          </a:xfrm>
        </p:spPr>
        <p:txBody>
          <a:bodyPr/>
          <a:lstStyle/>
          <a:p>
            <a:r>
              <a:rPr lang="en-US" altLang="zh-CN" dirty="0"/>
              <a:t>NOC &amp; SOC </a:t>
            </a:r>
            <a:r>
              <a:rPr lang="zh-CN" altLang="en-US" dirty="0" smtClean="0"/>
              <a:t>系统运行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357" y="1350147"/>
            <a:ext cx="9996349" cy="4895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24203" y="4797070"/>
            <a:ext cx="3087005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err="1" smtClean="0">
                <a:solidFill>
                  <a:schemeClr val="accent6"/>
                </a:solidFill>
              </a:rPr>
              <a:t>Cpu</a:t>
            </a:r>
            <a:r>
              <a:rPr lang="en-US" altLang="zh-CN" sz="1400" b="1" dirty="0" smtClean="0">
                <a:solidFill>
                  <a:schemeClr val="accent6"/>
                </a:solidFill>
              </a:rPr>
              <a:t> , disk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， 收发包速率，转发速率</a:t>
            </a:r>
            <a:endParaRPr lang="en-US" altLang="zh-CN" sz="1400" b="1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587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NOC &amp; </a:t>
            </a:r>
            <a:r>
              <a:rPr lang="en-US" altLang="zh-CN" dirty="0" smtClean="0"/>
              <a:t>SOC </a:t>
            </a:r>
            <a:r>
              <a:rPr lang="zh-CN" altLang="en-US" dirty="0" smtClean="0"/>
              <a:t>安全结构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79" y="1323830"/>
            <a:ext cx="11041063" cy="40950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26123" y="5641801"/>
            <a:ext cx="3087005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6"/>
                </a:solidFill>
              </a:rPr>
              <a:t>沙</a:t>
            </a:r>
            <a:r>
              <a:rPr lang="zh-CN" altLang="en-US" sz="1400" b="1" dirty="0" smtClean="0">
                <a:solidFill>
                  <a:schemeClr val="accent6"/>
                </a:solidFill>
              </a:rPr>
              <a:t>箱检测的数据。</a:t>
            </a:r>
            <a:endParaRPr lang="en-US" altLang="zh-CN" sz="1400" b="1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9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NOC &amp; SOC </a:t>
            </a:r>
            <a:r>
              <a:rPr lang="en-US" altLang="zh-CN" dirty="0" err="1" smtClean="0"/>
              <a:t>vpn</a:t>
            </a:r>
            <a:r>
              <a:rPr lang="en-US" altLang="zh-CN" dirty="0"/>
              <a:t> </a:t>
            </a:r>
            <a:r>
              <a:rPr lang="en-US" altLang="zh-CN" dirty="0" smtClean="0"/>
              <a:t>site to site monitor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379131" y="2051883"/>
            <a:ext cx="27170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6"/>
                </a:solidFill>
              </a:rPr>
              <a:t>VPN  site to site </a:t>
            </a:r>
            <a:r>
              <a:rPr lang="zh-CN" altLang="en-US" sz="1200" dirty="0" smtClean="0">
                <a:solidFill>
                  <a:schemeClr val="accent6"/>
                </a:solidFill>
              </a:rPr>
              <a:t>的展示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accent6"/>
                </a:solidFill>
              </a:rPr>
              <a:t>虽然没有数据，但是应该能联想下有数据的时候，是什么样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accent6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 smtClean="0">
                <a:solidFill>
                  <a:schemeClr val="accent6"/>
                </a:solidFill>
              </a:rPr>
              <a:t>可以放大缩小，但是不是</a:t>
            </a:r>
            <a:r>
              <a:rPr lang="en-US" altLang="zh-CN" sz="1200" dirty="0" smtClean="0">
                <a:solidFill>
                  <a:schemeClr val="accent6"/>
                </a:solidFill>
              </a:rPr>
              <a:t>google map</a:t>
            </a:r>
            <a:r>
              <a:rPr lang="zh-CN" altLang="en-US" sz="1200" dirty="0" smtClean="0">
                <a:solidFill>
                  <a:schemeClr val="accent6"/>
                </a:solidFill>
              </a:rPr>
              <a:t>那样的最后可以看到街道的那种。内容放大比较有限。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6"/>
                </a:solidFill>
              </a:rPr>
              <a:t>-------------------------------------</a:t>
            </a:r>
            <a:endParaRPr lang="en-US" altLang="zh-CN" sz="1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accent6"/>
                </a:solidFill>
              </a:rPr>
              <a:t>分析：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accent6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 smtClean="0">
                <a:solidFill>
                  <a:schemeClr val="accent6"/>
                </a:solidFill>
              </a:rPr>
              <a:t>没看到其他同类产品采用这样的呈现方式，有</a:t>
            </a:r>
            <a:r>
              <a:rPr lang="en-US" altLang="zh-CN" sz="1200" dirty="0" smtClean="0">
                <a:solidFill>
                  <a:schemeClr val="accent6"/>
                </a:solidFill>
              </a:rPr>
              <a:t>show</a:t>
            </a:r>
            <a:r>
              <a:rPr lang="zh-CN" altLang="en-US" sz="1200" dirty="0" smtClean="0">
                <a:solidFill>
                  <a:schemeClr val="accent6"/>
                </a:solidFill>
              </a:rPr>
              <a:t>的嫌疑，且占用浏览器资源比较大，非常卡顿。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 smtClean="0">
                <a:solidFill>
                  <a:schemeClr val="accent6"/>
                </a:solidFill>
              </a:rPr>
              <a:t>其实并不友好，因为无法看到 全世界，只能看到半个</a:t>
            </a:r>
            <a:endParaRPr lang="en-US" altLang="zh-CN" sz="1200" dirty="0">
              <a:solidFill>
                <a:schemeClr val="accent6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41" y="912532"/>
            <a:ext cx="7777268" cy="37946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2" y="3172089"/>
            <a:ext cx="7577474" cy="368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64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idx="1"/>
          </p:nvPr>
        </p:nvSpPr>
        <p:spPr>
          <a:xfrm>
            <a:off x="649951" y="252197"/>
            <a:ext cx="5088998" cy="636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100" b="1" dirty="0" smtClean="0"/>
              <a:t>汇总</a:t>
            </a:r>
            <a:endParaRPr lang="zh-CN" altLang="en-US" sz="3100" b="1" u="sng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2615" y="1160163"/>
            <a:ext cx="7176580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accent6"/>
                </a:solidFill>
              </a:rPr>
              <a:t>· Forti Analyzer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产品本身， 是一款针对</a:t>
            </a:r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Forti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多种设备的一个通用性分析产品。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endParaRPr lang="en-US" altLang="zh-CN" sz="1200" b="1" dirty="0">
              <a:solidFill>
                <a:schemeClr val="accent6"/>
              </a:solidFill>
            </a:endParaRPr>
          </a:p>
          <a:p>
            <a:r>
              <a:rPr lang="en-US" altLang="zh-CN" sz="1200" b="1" dirty="0" smtClean="0">
                <a:solidFill>
                  <a:schemeClr val="accent6"/>
                </a:solidFill>
              </a:rPr>
              <a:t>·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进入系统后，选择你 关联的设备类型，那么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1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级菜单是有增减的。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endParaRPr lang="en-US" altLang="zh-CN" sz="1200" b="1" dirty="0" smtClean="0">
              <a:solidFill>
                <a:schemeClr val="accent6"/>
              </a:solidFill>
            </a:endParaRPr>
          </a:p>
          <a:p>
            <a:endParaRPr lang="en-US" altLang="zh-CN" sz="1200" b="1" dirty="0">
              <a:solidFill>
                <a:schemeClr val="accent6"/>
              </a:solidFill>
            </a:endParaRPr>
          </a:p>
          <a:p>
            <a:endParaRPr lang="en-US" altLang="zh-CN" sz="1200" b="1" dirty="0" smtClean="0">
              <a:solidFill>
                <a:schemeClr val="accent6"/>
              </a:solidFill>
            </a:endParaRPr>
          </a:p>
          <a:p>
            <a:endParaRPr lang="en-US" altLang="zh-CN" sz="1200" b="1" dirty="0">
              <a:solidFill>
                <a:schemeClr val="accent6"/>
              </a:solidFill>
            </a:endParaRPr>
          </a:p>
          <a:p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 smtClean="0">
                <a:solidFill>
                  <a:schemeClr val="accent6"/>
                </a:solidFill>
              </a:rPr>
              <a:t>· 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在选择了最具有代表性的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Forti-Gate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之后，看到所有的内容，站在感性的角度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是比较失望的，没有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Checkpoint Smart Center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那么豪华。</a:t>
            </a:r>
            <a:endParaRPr lang="en-US" altLang="zh-CN" sz="1200" b="1" dirty="0">
              <a:solidFill>
                <a:schemeClr val="accent6"/>
              </a:solidFill>
            </a:endParaRPr>
          </a:p>
          <a:p>
            <a:r>
              <a:rPr lang="en-US" altLang="zh-CN" sz="1200" b="1" dirty="0" smtClean="0">
                <a:solidFill>
                  <a:schemeClr val="accent6"/>
                </a:solidFill>
              </a:rPr>
              <a:t>  </a:t>
            </a: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</a:t>
            </a:r>
            <a:r>
              <a:rPr lang="zh-CN" altLang="en-US" sz="1200" b="1" dirty="0">
                <a:solidFill>
                  <a:schemeClr val="accent6"/>
                </a:solidFill>
              </a:rPr>
              <a:t>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也许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Forti-View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和 </a:t>
            </a:r>
            <a:r>
              <a:rPr lang="en-US" altLang="zh-CN" sz="1200" b="1" dirty="0" err="1" smtClean="0">
                <a:solidFill>
                  <a:schemeClr val="accent6"/>
                </a:solidFill>
              </a:rPr>
              <a:t>Analayzer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包括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NOC SOC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还处于不那么成熟的阶段，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功能饱满度，以及不那么贴近用户体验的布局，虽然做了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site to site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全球展示这种想博人眼球的内容，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也许并没有拿到客户的期望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 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 smtClean="0">
                <a:solidFill>
                  <a:schemeClr val="accent6"/>
                </a:solidFill>
              </a:rPr>
              <a:t>· 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内容上与我们关注的差异点：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   - </a:t>
            </a:r>
            <a:r>
              <a:rPr lang="en-US" altLang="zh-CN" sz="1200" b="1" dirty="0" err="1" smtClean="0">
                <a:solidFill>
                  <a:schemeClr val="accent6"/>
                </a:solidFill>
              </a:rPr>
              <a:t>foriti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涵盖 </a:t>
            </a:r>
            <a:r>
              <a:rPr lang="en-US" altLang="zh-CN" sz="1200" b="1" dirty="0" err="1" smtClean="0">
                <a:solidFill>
                  <a:schemeClr val="accent6"/>
                </a:solidFill>
              </a:rPr>
              <a:t>Wifi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类的接入产品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   -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有沙箱检测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   -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有邮件过滤产品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 smtClean="0">
                <a:solidFill>
                  <a:schemeClr val="accent6"/>
                </a:solidFill>
              </a:rPr>
              <a:t>     </a:t>
            </a: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   - 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没有看到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APT</a:t>
            </a: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   - 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没有丰富的 应用，流量，全局的安全态势（非主打项）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endParaRPr lang="en-US" altLang="zh-CN" sz="1200" b="1" dirty="0">
              <a:solidFill>
                <a:schemeClr val="accent6"/>
              </a:solidFill>
            </a:endParaRPr>
          </a:p>
          <a:p>
            <a:r>
              <a:rPr lang="en-US" altLang="zh-CN" sz="1200" b="1" dirty="0" smtClean="0">
                <a:solidFill>
                  <a:schemeClr val="accent6"/>
                </a:solidFill>
              </a:rPr>
              <a:t>·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优点：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 -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产品布局思想： 是分析类的通用产品 （  同样缺少不同安全产品之间的数据联动 ）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r>
              <a:rPr lang="en-US" altLang="zh-CN" sz="1200" b="1" dirty="0">
                <a:solidFill>
                  <a:schemeClr val="accent6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 -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前端呈现比较稳重，配色合理（ 除了 有部分内容，背景在 白和 黑 之间切换 ）</a:t>
            </a:r>
            <a:endParaRPr lang="en-US" altLang="zh-CN" sz="1200" b="1" dirty="0" smtClean="0">
              <a:solidFill>
                <a:schemeClr val="accent6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90" y="1160163"/>
            <a:ext cx="4871375" cy="18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Fortinet RSAC – 2018 </a:t>
            </a:r>
            <a:r>
              <a:rPr lang="zh-CN" altLang="en-US" dirty="0" smtClean="0"/>
              <a:t>的最新动向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487243" y="2146866"/>
            <a:ext cx="7605991" cy="2750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0440" rIns="0" bIns="952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 eaLnBrk="1" hangingPunct="1"/>
            <a:r>
              <a:rPr lang="zh-CN" altLang="zh-CN" sz="1800" dirty="0" smtClean="0">
                <a:solidFill>
                  <a:schemeClr val="accent6"/>
                </a:solidFill>
                <a:latin typeface="+mn-lt"/>
                <a:ea typeface="+mn-ea"/>
              </a:rPr>
              <a:t>Fortinet </a:t>
            </a:r>
            <a:r>
              <a:rPr lang="zh-CN" altLang="zh-CN" sz="1800" dirty="0">
                <a:solidFill>
                  <a:schemeClr val="accent6"/>
                </a:solidFill>
                <a:latin typeface="+mn-lt"/>
                <a:ea typeface="+mn-ea"/>
              </a:rPr>
              <a:t>宣布了一项新的分析和管理技术，以整合来自网络运营中心（NOC）和安全运营中心（SOC）的数据。</a:t>
            </a:r>
          </a:p>
          <a:p>
            <a:pPr marL="285750" lvl="0" indent="-285750" eaLnBrk="1" hangingPunct="1"/>
            <a:endParaRPr lang="en-US" altLang="zh-CN" sz="1800" dirty="0">
              <a:solidFill>
                <a:schemeClr val="accent6"/>
              </a:solidFill>
              <a:latin typeface="+mn-lt"/>
              <a:ea typeface="+mn-ea"/>
            </a:endParaRPr>
          </a:p>
          <a:p>
            <a:pPr marL="285750" lvl="0" indent="-285750" eaLnBrk="1" hangingPunct="1"/>
            <a:r>
              <a:rPr lang="zh-CN" altLang="zh-CN" sz="1800" dirty="0">
                <a:solidFill>
                  <a:schemeClr val="accent6"/>
                </a:solidFill>
                <a:latin typeface="+mn-lt"/>
                <a:ea typeface="+mn-ea"/>
              </a:rPr>
              <a:t>NOC/SOC 在 Fortinet FortiManager 安全管理平台的新版本实现集成。</a:t>
            </a:r>
            <a:endParaRPr lang="en-US" altLang="zh-CN" sz="1800" dirty="0">
              <a:solidFill>
                <a:schemeClr val="accent6"/>
              </a:solidFill>
              <a:latin typeface="+mn-lt"/>
              <a:ea typeface="+mn-ea"/>
            </a:endParaRPr>
          </a:p>
          <a:p>
            <a:pPr marL="285750" lvl="0" indent="-285750" eaLnBrk="1" hangingPunct="1"/>
            <a:endParaRPr lang="en-US" altLang="zh-CN" sz="1800" dirty="0">
              <a:solidFill>
                <a:schemeClr val="accent6"/>
              </a:solidFill>
              <a:latin typeface="+mn-lt"/>
              <a:ea typeface="+mn-ea"/>
            </a:endParaRPr>
          </a:p>
          <a:p>
            <a:pPr marL="285750" lvl="0" indent="-285750" eaLnBrk="1" hangingPunct="1"/>
            <a:endParaRPr lang="en-US" altLang="zh-CN" sz="1800" dirty="0">
              <a:solidFill>
                <a:schemeClr val="accent6"/>
              </a:solidFill>
              <a:latin typeface="+mn-lt"/>
              <a:ea typeface="+mn-ea"/>
            </a:endParaRPr>
          </a:p>
          <a:p>
            <a:pPr marL="285750" lvl="0" indent="-285750" eaLnBrk="1" hangingPunct="1"/>
            <a:r>
              <a:rPr lang="zh-CN" altLang="en-US" sz="1800" dirty="0">
                <a:solidFill>
                  <a:schemeClr val="accent6"/>
                </a:solidFill>
                <a:latin typeface="+mn-lt"/>
                <a:ea typeface="+mn-ea"/>
              </a:rPr>
              <a:t>最新的</a:t>
            </a:r>
            <a:r>
              <a:rPr lang="zh-CN" altLang="zh-CN" sz="1800" dirty="0">
                <a:solidFill>
                  <a:schemeClr val="accent6"/>
                </a:solidFill>
                <a:latin typeface="+mn-lt"/>
                <a:ea typeface="+mn-ea"/>
              </a:rPr>
              <a:t>平台集成了 FortiSIEM（安全信息和事件管理）和 FortiAnalyzer 的数据中心可视性功能。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等线 Light" panose="02010600030101010101" pitchFamily="2" charset="-122"/>
              <a:ea typeface="等线 Light" panose="02010600030101010101" pitchFamily="2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45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Forti </a:t>
            </a:r>
            <a:r>
              <a:rPr lang="en-US" altLang="zh-CN" dirty="0" smtClean="0"/>
              <a:t>Analyzer </a:t>
            </a:r>
            <a:r>
              <a:rPr lang="zh-CN" altLang="en-US" dirty="0" smtClean="0"/>
              <a:t>版本说明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5413" y="1340768"/>
            <a:ext cx="7806073" cy="1054089"/>
          </a:xfrm>
        </p:spPr>
        <p:txBody>
          <a:bodyPr/>
          <a:lstStyle/>
          <a:p>
            <a:r>
              <a:rPr lang="zh-CN" altLang="en-US" dirty="0" smtClean="0"/>
              <a:t>调研</a:t>
            </a:r>
            <a:r>
              <a:rPr lang="en-US" altLang="zh-CN" dirty="0" smtClean="0"/>
              <a:t>Forti </a:t>
            </a:r>
            <a:r>
              <a:rPr lang="en-US" altLang="zh-CN" dirty="0" err="1" smtClean="0"/>
              <a:t>Analzer</a:t>
            </a:r>
            <a:r>
              <a:rPr lang="en-US" altLang="zh-CN" dirty="0" smtClean="0"/>
              <a:t> </a:t>
            </a:r>
            <a:r>
              <a:rPr lang="zh-CN" altLang="en-US" dirty="0" smtClean="0"/>
              <a:t>版本号 </a:t>
            </a:r>
            <a:r>
              <a:rPr lang="en-US" altLang="zh-CN" dirty="0" smtClean="0"/>
              <a:t>v6.0.0 GA Build 0092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50" y="2176398"/>
            <a:ext cx="5009524" cy="3323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034" y="2640451"/>
            <a:ext cx="1628571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Forti Analyzer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功能分布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55316" y="1712347"/>
            <a:ext cx="164820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6"/>
                </a:solidFill>
              </a:rPr>
              <a:t>设备管理</a:t>
            </a:r>
            <a:endParaRPr lang="en-US" altLang="zh-CN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6"/>
                </a:solidFill>
              </a:rPr>
              <a:t> NOC &amp; SOC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zh-CN" altLang="en-US" dirty="0" smtClean="0">
                <a:solidFill>
                  <a:schemeClr val="accent6"/>
                </a:solidFill>
              </a:rPr>
              <a:t>日志浏览</a:t>
            </a:r>
            <a:endParaRPr lang="en-US" altLang="zh-CN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zh-CN" altLang="en-US" dirty="0" smtClean="0">
                <a:solidFill>
                  <a:schemeClr val="accent6"/>
                </a:solidFill>
              </a:rPr>
              <a:t>事件管理</a:t>
            </a:r>
            <a:endParaRPr lang="en-US" altLang="zh-CN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zh-CN" altLang="en-US" dirty="0" smtClean="0">
                <a:solidFill>
                  <a:schemeClr val="accent6"/>
                </a:solidFill>
              </a:rPr>
              <a:t>报表</a:t>
            </a:r>
            <a:endParaRPr lang="en-US" altLang="zh-CN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zh-CN" altLang="en-US" dirty="0" smtClean="0">
                <a:solidFill>
                  <a:schemeClr val="accent6"/>
                </a:solidFill>
              </a:rPr>
              <a:t>系统设置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7705" y="1388009"/>
            <a:ext cx="7704762" cy="3780952"/>
          </a:xfrm>
          <a:prstGeom prst="roundRect">
            <a:avLst>
              <a:gd name="adj" fmla="val 35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矩形 8"/>
          <p:cNvSpPr/>
          <p:nvPr/>
        </p:nvSpPr>
        <p:spPr>
          <a:xfrm>
            <a:off x="855316" y="6040252"/>
            <a:ext cx="51056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说明： </a:t>
            </a:r>
            <a:r>
              <a:rPr lang="en-US" altLang="zh-CN" sz="1400" dirty="0" smtClean="0">
                <a:solidFill>
                  <a:schemeClr val="bg1"/>
                </a:solidFill>
              </a:rPr>
              <a:t>RSAC 2018 </a:t>
            </a:r>
            <a:r>
              <a:rPr lang="zh-CN" altLang="en-US" sz="1400" dirty="0" smtClean="0">
                <a:solidFill>
                  <a:schemeClr val="bg1"/>
                </a:solidFill>
              </a:rPr>
              <a:t>之后，在官方的演示平台上合并了</a:t>
            </a:r>
            <a:r>
              <a:rPr lang="en-US" altLang="zh-CN" sz="1400" dirty="0" smtClean="0">
                <a:solidFill>
                  <a:schemeClr val="bg1"/>
                </a:solidFill>
              </a:rPr>
              <a:t>NOC &amp; SOC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5357598" y="1105469"/>
            <a:ext cx="3906636" cy="2334996"/>
          </a:xfrm>
          <a:custGeom>
            <a:avLst/>
            <a:gdLst>
              <a:gd name="connsiteX0" fmla="*/ 224336 w 3906636"/>
              <a:gd name="connsiteY0" fmla="*/ 0 h 2334996"/>
              <a:gd name="connsiteX1" fmla="*/ 46915 w 3906636"/>
              <a:gd name="connsiteY1" fmla="*/ 1460310 h 2334996"/>
              <a:gd name="connsiteX2" fmla="*/ 237984 w 3906636"/>
              <a:gd name="connsiteY2" fmla="*/ 2251880 h 2334996"/>
              <a:gd name="connsiteX3" fmla="*/ 2339739 w 3906636"/>
              <a:gd name="connsiteY3" fmla="*/ 2306471 h 2334996"/>
              <a:gd name="connsiteX4" fmla="*/ 3718163 w 3906636"/>
              <a:gd name="connsiteY4" fmla="*/ 2210937 h 2334996"/>
              <a:gd name="connsiteX5" fmla="*/ 3868289 w 3906636"/>
              <a:gd name="connsiteY5" fmla="*/ 1132764 h 2334996"/>
              <a:gd name="connsiteX6" fmla="*/ 3472503 w 3906636"/>
              <a:gd name="connsiteY6" fmla="*/ 68238 h 2334996"/>
              <a:gd name="connsiteX7" fmla="*/ 2053136 w 3906636"/>
              <a:gd name="connsiteY7" fmla="*/ 245659 h 2334996"/>
              <a:gd name="connsiteX8" fmla="*/ 538235 w 3906636"/>
              <a:gd name="connsiteY8" fmla="*/ 68238 h 2334996"/>
              <a:gd name="connsiteX9" fmla="*/ 333518 w 3906636"/>
              <a:gd name="connsiteY9" fmla="*/ 68238 h 2334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06636" h="2334996">
                <a:moveTo>
                  <a:pt x="224336" y="0"/>
                </a:moveTo>
                <a:cubicBezTo>
                  <a:pt x="134488" y="542498"/>
                  <a:pt x="44640" y="1084997"/>
                  <a:pt x="46915" y="1460310"/>
                </a:cubicBezTo>
                <a:cubicBezTo>
                  <a:pt x="49190" y="1835623"/>
                  <a:pt x="-144153" y="2110853"/>
                  <a:pt x="237984" y="2251880"/>
                </a:cubicBezTo>
                <a:cubicBezTo>
                  <a:pt x="620121" y="2392907"/>
                  <a:pt x="1759709" y="2313295"/>
                  <a:pt x="2339739" y="2306471"/>
                </a:cubicBezTo>
                <a:cubicBezTo>
                  <a:pt x="2919769" y="2299647"/>
                  <a:pt x="3463405" y="2406555"/>
                  <a:pt x="3718163" y="2210937"/>
                </a:cubicBezTo>
                <a:cubicBezTo>
                  <a:pt x="3972921" y="2015319"/>
                  <a:pt x="3909232" y="1489881"/>
                  <a:pt x="3868289" y="1132764"/>
                </a:cubicBezTo>
                <a:cubicBezTo>
                  <a:pt x="3827346" y="775648"/>
                  <a:pt x="3775029" y="216089"/>
                  <a:pt x="3472503" y="68238"/>
                </a:cubicBezTo>
                <a:cubicBezTo>
                  <a:pt x="3169978" y="-79613"/>
                  <a:pt x="2542181" y="245659"/>
                  <a:pt x="2053136" y="245659"/>
                </a:cubicBezTo>
                <a:cubicBezTo>
                  <a:pt x="1564091" y="245659"/>
                  <a:pt x="824838" y="97808"/>
                  <a:pt x="538235" y="68238"/>
                </a:cubicBezTo>
                <a:cubicBezTo>
                  <a:pt x="251632" y="38668"/>
                  <a:pt x="290300" y="-34120"/>
                  <a:pt x="333518" y="6823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24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85935" y="3039051"/>
            <a:ext cx="6145421" cy="971480"/>
          </a:xfrm>
        </p:spPr>
        <p:txBody>
          <a:bodyPr>
            <a:normAutofit fontScale="90000"/>
          </a:bodyPr>
          <a:lstStyle/>
          <a:p>
            <a:r>
              <a:rPr lang="en-US" altLang="zh-CN" sz="3100" b="1" u="sng" dirty="0" smtClean="0">
                <a:solidFill>
                  <a:srgbClr val="FF0000"/>
                </a:solidFill>
              </a:rPr>
              <a:t>- Forti View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- NOC &amp; SOC</a:t>
            </a:r>
            <a:endParaRPr lang="zh-CN" altLang="en-US" sz="2800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719403" y="9248"/>
            <a:ext cx="10945216" cy="971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两部分分别分别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725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Forti View Dashboard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734" y="1437916"/>
            <a:ext cx="9915775" cy="4895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8146" y="1254352"/>
            <a:ext cx="14804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accent6"/>
                </a:solidFill>
              </a:rPr>
              <a:t>全情概览：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endParaRPr lang="en-US" altLang="zh-CN" sz="1200" dirty="0">
              <a:solidFill>
                <a:schemeClr val="accent6"/>
              </a:solidFill>
            </a:endParaRPr>
          </a:p>
          <a:p>
            <a:r>
              <a:rPr lang="zh-CN" altLang="en-US" sz="1200" dirty="0" smtClean="0">
                <a:solidFill>
                  <a:schemeClr val="accent6"/>
                </a:solidFill>
              </a:rPr>
              <a:t>包含了 威胁，地理，源，目的，应用，</a:t>
            </a:r>
            <a:r>
              <a:rPr lang="en-US" altLang="zh-CN" sz="1200" dirty="0" err="1" smtClean="0">
                <a:solidFill>
                  <a:schemeClr val="accent6"/>
                </a:solidFill>
              </a:rPr>
              <a:t>Wifi</a:t>
            </a:r>
            <a:r>
              <a:rPr lang="en-US" altLang="zh-CN" sz="1200" dirty="0" smtClean="0">
                <a:solidFill>
                  <a:schemeClr val="accent6"/>
                </a:solidFill>
              </a:rPr>
              <a:t> client </a:t>
            </a:r>
            <a:r>
              <a:rPr lang="zh-CN" altLang="en-US" sz="1200" dirty="0" smtClean="0">
                <a:solidFill>
                  <a:schemeClr val="accent6"/>
                </a:solidFill>
              </a:rPr>
              <a:t>等信息。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endParaRPr lang="en-US" altLang="zh-CN" sz="1200" dirty="0">
              <a:solidFill>
                <a:schemeClr val="accent6"/>
              </a:solidFill>
            </a:endParaRPr>
          </a:p>
          <a:p>
            <a:endParaRPr lang="en-US" altLang="zh-CN" sz="1200" dirty="0" smtClean="0">
              <a:solidFill>
                <a:schemeClr val="accent6"/>
              </a:solidFill>
            </a:endParaRPr>
          </a:p>
          <a:p>
            <a:endParaRPr lang="en-US" altLang="zh-CN" sz="1200" dirty="0">
              <a:solidFill>
                <a:schemeClr val="accent6"/>
              </a:solidFill>
            </a:endParaRPr>
          </a:p>
          <a:p>
            <a:endParaRPr lang="en-US" altLang="zh-CN" sz="1200" dirty="0" smtClean="0">
              <a:solidFill>
                <a:schemeClr val="accent6"/>
              </a:solidFill>
            </a:endParaRPr>
          </a:p>
          <a:p>
            <a:endParaRPr lang="en-US" altLang="zh-CN" sz="1200" dirty="0">
              <a:solidFill>
                <a:schemeClr val="accent6"/>
              </a:solidFill>
            </a:endParaRPr>
          </a:p>
          <a:p>
            <a:endParaRPr lang="en-US" altLang="zh-CN" sz="1200" dirty="0" smtClean="0">
              <a:solidFill>
                <a:schemeClr val="accent6"/>
              </a:solidFill>
            </a:endParaRPr>
          </a:p>
          <a:p>
            <a:endParaRPr lang="en-US" altLang="zh-CN" sz="1200" dirty="0">
              <a:solidFill>
                <a:schemeClr val="accent6"/>
              </a:solidFill>
            </a:endParaRPr>
          </a:p>
          <a:p>
            <a:endParaRPr lang="en-US" altLang="zh-CN" sz="1200" dirty="0" smtClean="0">
              <a:solidFill>
                <a:schemeClr val="accent6"/>
              </a:solidFill>
            </a:endParaRPr>
          </a:p>
          <a:p>
            <a:endParaRPr lang="en-US" altLang="zh-CN" sz="1200" dirty="0">
              <a:solidFill>
                <a:schemeClr val="accent6"/>
              </a:solidFill>
            </a:endParaRPr>
          </a:p>
          <a:p>
            <a:endParaRPr lang="en-US" altLang="zh-CN" sz="1200" dirty="0" smtClean="0">
              <a:solidFill>
                <a:schemeClr val="accent6"/>
              </a:solidFill>
            </a:endParaRPr>
          </a:p>
          <a:p>
            <a:r>
              <a:rPr lang="zh-CN" altLang="en-US" sz="1200" dirty="0" smtClean="0">
                <a:solidFill>
                  <a:schemeClr val="accent6"/>
                </a:solidFill>
              </a:rPr>
              <a:t>分析：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r>
              <a:rPr lang="en-US" altLang="zh-CN" sz="1200" dirty="0" smtClean="0">
                <a:solidFill>
                  <a:schemeClr val="accent6"/>
                </a:solidFill>
              </a:rPr>
              <a:t>· </a:t>
            </a:r>
            <a:r>
              <a:rPr lang="zh-CN" altLang="en-US" sz="1200" dirty="0" smtClean="0">
                <a:solidFill>
                  <a:schemeClr val="accent6"/>
                </a:solidFill>
              </a:rPr>
              <a:t>威胁，地理，</a:t>
            </a:r>
            <a:r>
              <a:rPr lang="en-US" altLang="zh-CN" sz="1200" dirty="0" err="1" smtClean="0">
                <a:solidFill>
                  <a:schemeClr val="accent6"/>
                </a:solidFill>
              </a:rPr>
              <a:t>wifi</a:t>
            </a:r>
            <a:r>
              <a:rPr lang="zh-CN" altLang="en-US" sz="1200" dirty="0" smtClean="0">
                <a:solidFill>
                  <a:schemeClr val="accent6"/>
                </a:solidFill>
              </a:rPr>
              <a:t>，应用等主要元素具备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endParaRPr lang="en-US" altLang="zh-CN" sz="1200" dirty="0">
              <a:solidFill>
                <a:schemeClr val="accent6"/>
              </a:solidFill>
            </a:endParaRPr>
          </a:p>
          <a:p>
            <a:r>
              <a:rPr lang="en-US" altLang="zh-CN" sz="1200" dirty="0" smtClean="0">
                <a:solidFill>
                  <a:schemeClr val="accent6"/>
                </a:solidFill>
              </a:rPr>
              <a:t>· </a:t>
            </a:r>
            <a:r>
              <a:rPr lang="zh-CN" altLang="en-US" sz="1200" dirty="0" smtClean="0">
                <a:solidFill>
                  <a:schemeClr val="accent6"/>
                </a:solidFill>
              </a:rPr>
              <a:t>和大部分展示类产品一样，亮点不突出，排版比较朴实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endParaRPr lang="en-US" altLang="zh-CN" sz="1200" dirty="0">
              <a:solidFill>
                <a:schemeClr val="accent6"/>
              </a:solidFill>
            </a:endParaRPr>
          </a:p>
          <a:p>
            <a:r>
              <a:rPr lang="en-US" altLang="zh-CN" sz="1200" dirty="0" smtClean="0">
                <a:solidFill>
                  <a:schemeClr val="accent6"/>
                </a:solidFill>
              </a:rPr>
              <a:t>· </a:t>
            </a:r>
            <a:r>
              <a:rPr lang="zh-CN" altLang="en-US" sz="1200" dirty="0" smtClean="0">
                <a:solidFill>
                  <a:schemeClr val="accent6"/>
                </a:solidFill>
              </a:rPr>
              <a:t>支持自定义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endParaRPr lang="en-US" altLang="zh-CN" sz="1200" dirty="0">
              <a:solidFill>
                <a:schemeClr val="accent6"/>
              </a:solidFill>
            </a:endParaRPr>
          </a:p>
          <a:p>
            <a:r>
              <a:rPr lang="en-US" altLang="zh-CN" sz="1200" dirty="0" smtClean="0">
                <a:solidFill>
                  <a:schemeClr val="accent6"/>
                </a:solidFill>
              </a:rPr>
              <a:t>· </a:t>
            </a:r>
            <a:r>
              <a:rPr lang="zh-CN" altLang="en-US" sz="1200" dirty="0" smtClean="0">
                <a:solidFill>
                  <a:schemeClr val="accent6"/>
                </a:solidFill>
              </a:rPr>
              <a:t>支持时间选框</a:t>
            </a:r>
            <a:endParaRPr lang="en-US" altLang="zh-CN" sz="1200" dirty="0" smtClean="0">
              <a:solidFill>
                <a:schemeClr val="accent6"/>
              </a:solidFill>
            </a:endParaRPr>
          </a:p>
          <a:p>
            <a:endParaRPr lang="zh-CN" altLang="en-U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23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Forti-View </a:t>
            </a:r>
            <a:r>
              <a:rPr lang="zh-CN" altLang="en-US" dirty="0" smtClean="0"/>
              <a:t>基本框架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" y="1536245"/>
            <a:ext cx="2142857" cy="14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999" y="1536245"/>
            <a:ext cx="2133333" cy="14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071" y="1536245"/>
            <a:ext cx="2085714" cy="14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524" y="1536245"/>
            <a:ext cx="2133333" cy="9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03" y="4074090"/>
            <a:ext cx="2066667" cy="14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094" y="4074090"/>
            <a:ext cx="2095238" cy="16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1071" y="4074090"/>
            <a:ext cx="2095238" cy="17238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19403" y="111510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安全威胁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4112" y="111510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流量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29501" y="368413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系统日志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07048" y="1111430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应用与网站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5100" y="368413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 smtClean="0">
                <a:solidFill>
                  <a:schemeClr val="bg1"/>
                </a:solidFill>
              </a:rPr>
              <a:t>Wifi</a:t>
            </a:r>
            <a:r>
              <a:rPr lang="en-US" altLang="zh-CN" sz="1200" dirty="0" smtClean="0">
                <a:solidFill>
                  <a:schemeClr val="bg1"/>
                </a:solidFill>
              </a:rPr>
              <a:t>  </a:t>
            </a:r>
            <a:r>
              <a:rPr lang="zh-CN" altLang="en-US" sz="1200" dirty="0" smtClean="0">
                <a:solidFill>
                  <a:schemeClr val="bg1"/>
                </a:solidFill>
              </a:rPr>
              <a:t>视图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81071" y="3675832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终端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10465" y="1119987"/>
            <a:ext cx="793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VPN </a:t>
            </a:r>
            <a:r>
              <a:rPr lang="zh-CN" altLang="en-US" sz="1200" dirty="0" smtClean="0">
                <a:solidFill>
                  <a:schemeClr val="bg1"/>
                </a:solidFill>
              </a:rPr>
              <a:t>数据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41242" y="4074090"/>
            <a:ext cx="26468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</a:rPr>
              <a:t>由于内容也不少，后面的胶片开始，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endParaRPr lang="en-US" altLang="zh-CN" sz="1200" b="1" dirty="0">
              <a:solidFill>
                <a:schemeClr val="accent6"/>
              </a:solidFill>
            </a:endParaRPr>
          </a:p>
          <a:p>
            <a:r>
              <a:rPr lang="zh-CN" altLang="en-US" sz="1200" b="1" u="sng" dirty="0" smtClean="0">
                <a:solidFill>
                  <a:schemeClr val="accent6"/>
                </a:solidFill>
              </a:rPr>
              <a:t>选择值得一看的功能与展示项，</a:t>
            </a:r>
            <a:endParaRPr lang="en-US" altLang="zh-CN" sz="1200" b="1" u="sng" dirty="0" smtClean="0">
              <a:solidFill>
                <a:schemeClr val="accent6"/>
              </a:solidFill>
            </a:endParaRPr>
          </a:p>
          <a:p>
            <a:endParaRPr lang="en-US" altLang="zh-CN" sz="1200" b="1" dirty="0">
              <a:solidFill>
                <a:schemeClr val="accent6"/>
              </a:solidFill>
            </a:endParaRPr>
          </a:p>
          <a:p>
            <a:r>
              <a:rPr lang="zh-CN" altLang="en-US" sz="1200" b="1" dirty="0" smtClean="0">
                <a:solidFill>
                  <a:schemeClr val="accent6"/>
                </a:solidFill>
              </a:rPr>
              <a:t>并进行分析。</a:t>
            </a:r>
            <a:endParaRPr lang="zh-CN" altLang="en-US" sz="1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32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19403" y="9248"/>
            <a:ext cx="10945216" cy="971480"/>
          </a:xfrm>
        </p:spPr>
        <p:txBody>
          <a:bodyPr/>
          <a:lstStyle/>
          <a:p>
            <a:r>
              <a:rPr lang="zh-CN" altLang="en-US" dirty="0" smtClean="0"/>
              <a:t>值得一看的内容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58" y="1233423"/>
            <a:ext cx="4209648" cy="20806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0958" y="3798861"/>
            <a:ext cx="53992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</a:rPr>
              <a:t>威胁 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： 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实时攻击图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endParaRPr lang="en-US" altLang="zh-CN" sz="1200" b="1" dirty="0">
              <a:solidFill>
                <a:schemeClr val="accent6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200" b="1" dirty="0" smtClean="0">
                <a:solidFill>
                  <a:schemeClr val="accent6"/>
                </a:solidFill>
              </a:rPr>
              <a:t>现在的态势感知类产品的标配，没有都不好意思放出来说。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/>
            </a:r>
            <a:br>
              <a:rPr lang="en-US" altLang="zh-CN" sz="1200" b="1" dirty="0" smtClean="0">
                <a:solidFill>
                  <a:schemeClr val="accent6"/>
                </a:solidFill>
              </a:rPr>
            </a:br>
            <a:r>
              <a:rPr lang="en-US" altLang="zh-CN" sz="1200" b="1" dirty="0" smtClean="0">
                <a:solidFill>
                  <a:schemeClr val="accent6"/>
                </a:solidFill>
              </a:rPr>
              <a:t>-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见得也比较多，这种也是比较朴实的，只包含 滚动攻击事件，与“弹道”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pPr marL="171450" indent="-171450">
              <a:buFontTx/>
              <a:buChar char="-"/>
            </a:pPr>
            <a:endParaRPr lang="en-US" altLang="zh-CN" sz="1200" b="1" dirty="0">
              <a:solidFill>
                <a:schemeClr val="accent6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200" b="1" dirty="0" smtClean="0">
                <a:solidFill>
                  <a:schemeClr val="accent6"/>
                </a:solidFill>
              </a:rPr>
              <a:t>评： 前端研发功底是 核心竞争力</a:t>
            </a:r>
            <a:endParaRPr lang="zh-CN" altLang="en-US" sz="1200" b="1" dirty="0">
              <a:solidFill>
                <a:schemeClr val="accent6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5" y="1172181"/>
            <a:ext cx="4462167" cy="220316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966855" y="3798861"/>
            <a:ext cx="44621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</a:rPr>
              <a:t>基本的统计图 思路与 概览：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endParaRPr lang="en-US" altLang="zh-CN" sz="1200" b="1" dirty="0">
              <a:solidFill>
                <a:schemeClr val="accent6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200" b="1" dirty="0" smtClean="0">
                <a:solidFill>
                  <a:schemeClr val="accent6"/>
                </a:solidFill>
              </a:rPr>
              <a:t>支持</a:t>
            </a:r>
            <a:r>
              <a:rPr lang="en-US" altLang="zh-CN" sz="1200" b="1" dirty="0" smtClean="0">
                <a:solidFill>
                  <a:schemeClr val="accent6"/>
                </a:solidFill>
              </a:rPr>
              <a:t>Top 10 , 15, 20 </a:t>
            </a:r>
            <a:r>
              <a:rPr lang="zh-CN" altLang="en-US" sz="1200" b="1" dirty="0" smtClean="0">
                <a:solidFill>
                  <a:schemeClr val="accent6"/>
                </a:solidFill>
              </a:rPr>
              <a:t>的可选性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200" b="1" dirty="0" smtClean="0">
                <a:solidFill>
                  <a:schemeClr val="accent6"/>
                </a:solidFill>
              </a:rPr>
              <a:t>图标类型支持自选， 柱图，饼图，表格，组织形式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200" b="1" dirty="0" smtClean="0">
                <a:solidFill>
                  <a:schemeClr val="accent6"/>
                </a:solidFill>
              </a:rPr>
              <a:t>排序： 支持 按照 会话，带宽排序，如果是威胁，按照威胁等级，如果是地理，按照威胁源等</a:t>
            </a:r>
            <a:endParaRPr lang="en-US" altLang="zh-CN" sz="1200" b="1" dirty="0" smtClean="0">
              <a:solidFill>
                <a:schemeClr val="accent6"/>
              </a:solidFill>
            </a:endParaRPr>
          </a:p>
          <a:p>
            <a:pPr marL="171450" indent="-171450">
              <a:buFontTx/>
              <a:buChar char="-"/>
            </a:pPr>
            <a:endParaRPr lang="zh-CN" altLang="en-US" sz="1200" b="1" dirty="0">
              <a:solidFill>
                <a:schemeClr val="accent6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958" y="5869294"/>
            <a:ext cx="44621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endParaRPr lang="zh-CN" altLang="en-US" sz="1200" b="1" dirty="0">
              <a:solidFill>
                <a:schemeClr val="accent6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50329" y="5546128"/>
            <a:ext cx="5399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劣势分析： 整个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ForiView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给人的感觉，因为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Demo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没有数据，这时，整个产品基本没有可看点，和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 Checkpoint Smart Center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相比，差很多。 同时确实只有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View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的功能，没有实质配置的项。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21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15970" y="2777794"/>
            <a:ext cx="6145421" cy="1576492"/>
          </a:xfrm>
        </p:spPr>
        <p:txBody>
          <a:bodyPr>
            <a:normAutofit/>
          </a:bodyPr>
          <a:lstStyle/>
          <a:p>
            <a:r>
              <a:rPr lang="en-US" altLang="zh-CN" sz="3100" b="1" dirty="0" smtClean="0"/>
              <a:t>- Forti View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3100" b="1" u="sng" dirty="0">
                <a:solidFill>
                  <a:srgbClr val="FF0000"/>
                </a:solidFill>
              </a:rPr>
              <a:t>- NOC &amp; SOC</a:t>
            </a:r>
            <a:endParaRPr lang="zh-CN" altLang="en-US" sz="3100" b="1" u="sng" dirty="0">
              <a:solidFill>
                <a:srgbClr val="FF0000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719403" y="9248"/>
            <a:ext cx="10945216" cy="971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两部分分别分别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81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ne">
  <a:themeElements>
    <a:clrScheme name="color 03">
      <a:dk1>
        <a:srgbClr val="000000"/>
      </a:dk1>
      <a:lt1>
        <a:srgbClr val="FFFFFF"/>
      </a:lt1>
      <a:dk2>
        <a:srgbClr val="445E7A"/>
      </a:dk2>
      <a:lt2>
        <a:srgbClr val="DDDDDD"/>
      </a:lt2>
      <a:accent1>
        <a:srgbClr val="3468A6"/>
      </a:accent1>
      <a:accent2>
        <a:srgbClr val="E49D1C"/>
      </a:accent2>
      <a:accent3>
        <a:srgbClr val="B0B6BE"/>
      </a:accent3>
      <a:accent4>
        <a:srgbClr val="DADADA"/>
      </a:accent4>
      <a:accent5>
        <a:srgbClr val="AEB9D0"/>
      </a:accent5>
      <a:accent6>
        <a:srgbClr val="CF8E18"/>
      </a:accent6>
      <a:hlink>
        <a:srgbClr val="4EA5B6"/>
      </a:hlink>
      <a:folHlink>
        <a:srgbClr val="E2583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one" id="{DEA2FAF5-E60A-4CC1-ADBE-BF8239407D62}" vid="{A8487178-48D5-4786-BC47-9FA0342E1A5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Stone</Template>
  <TotalTime>113</TotalTime>
  <Words>799</Words>
  <Application>Microsoft Office PowerPoint</Application>
  <PresentationFormat>宽屏</PresentationFormat>
  <Paragraphs>128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 Unicode MS</vt:lpstr>
      <vt:lpstr>等线 Light</vt:lpstr>
      <vt:lpstr>宋体</vt:lpstr>
      <vt:lpstr>微软雅黑</vt:lpstr>
      <vt:lpstr>Arial</vt:lpstr>
      <vt:lpstr>Calibri</vt:lpstr>
      <vt:lpstr>Stone</vt:lpstr>
      <vt:lpstr>Forti Analyzer竞争分析</vt:lpstr>
      <vt:lpstr>Fortinet RSAC – 2018 的最新动向</vt:lpstr>
      <vt:lpstr>Forti Analyzer 版本说明</vt:lpstr>
      <vt:lpstr>Forti Analyzer的功能分布</vt:lpstr>
      <vt:lpstr>- Forti View  - NOC &amp; SOC</vt:lpstr>
      <vt:lpstr>Forti View Dashboard</vt:lpstr>
      <vt:lpstr>Forti-View 基本框架</vt:lpstr>
      <vt:lpstr>值得一看的内容</vt:lpstr>
      <vt:lpstr>- Forti View  - NOC &amp; SOC</vt:lpstr>
      <vt:lpstr>NOC 和 NOC &amp; SOC 改版前后的内容项对比</vt:lpstr>
      <vt:lpstr>NOC &amp; SOC 安全监控</vt:lpstr>
      <vt:lpstr>NOC &amp; SOC  Wi-fi 监控</vt:lpstr>
      <vt:lpstr>NOC &amp; SOC 系统运行</vt:lpstr>
      <vt:lpstr>NOC &amp; SOC 安全结构</vt:lpstr>
      <vt:lpstr>NOC &amp; SOC vpn site to site monitor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Z. Martin</dc:creator>
  <cp:lastModifiedBy>Z. Martin</cp:lastModifiedBy>
  <cp:revision>15</cp:revision>
  <dcterms:created xsi:type="dcterms:W3CDTF">2018-04-19T12:28:55Z</dcterms:created>
  <dcterms:modified xsi:type="dcterms:W3CDTF">2018-04-27T03:47:45Z</dcterms:modified>
</cp:coreProperties>
</file>